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6" r:id="rId7"/>
    <p:sldId id="264" r:id="rId8"/>
    <p:sldId id="265" r:id="rId9"/>
    <p:sldId id="267" r:id="rId10"/>
    <p:sldId id="270" r:id="rId11"/>
    <p:sldId id="269" r:id="rId12"/>
    <p:sldId id="268" r:id="rId13"/>
    <p:sldId id="27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E39A-1739-8078-D3E3-39D3B4D29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7B97E-EA5E-74A5-0322-A6CED0E5F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7A1B5-F2FE-C920-21B1-4555C66C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073-54E9-4441-B594-EE451B431B66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81A38-2D81-597D-3A9C-CA729E2AE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7EF74-B1A8-BCB1-D2EF-9BFC44C3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5701-3B89-44FC-87D2-7666435DD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6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60F3-A471-D831-6604-9A5B7BEE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0BF1D-16A2-C7A8-5A7F-DD984D529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CA2CA-2DF7-2671-5DAA-30BFC3DC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073-54E9-4441-B594-EE451B431B66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B585F-806E-5A67-7A02-0B2E1661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E1C2A-7EDC-59C3-5A52-972E3F27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5701-3B89-44FC-87D2-7666435DD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75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371E27-11E2-5DD3-D95C-E7F2A02B5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7608E-2AC2-BC99-6B1A-88311A35D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41BC9-925C-DA2D-1E3F-57002B3A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073-54E9-4441-B594-EE451B431B66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A1832-8D2C-2320-6D39-4ED3A044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505D0-E0EC-7958-02A8-17CE980C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5701-3B89-44FC-87D2-7666435DD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87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44D41-4A3C-399C-7312-190079A9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815A6-8DE7-3F37-E383-92A3E8591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27F04-8D59-B62D-74FD-2152DC0B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073-54E9-4441-B594-EE451B431B66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31023-034A-FF4A-A64A-338ECA65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741F6-EB6A-E584-ABB4-77F95FB6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5701-3B89-44FC-87D2-7666435DD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68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BF8B3-3F3E-5215-3BB6-4083C02C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5EA3E-E7CA-AA63-81F5-7CA75BDB6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DC039-513E-4E80-B016-038E7706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073-54E9-4441-B594-EE451B431B66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7C78D-91EE-84CD-C3FC-9AB93EC5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5F213-98AC-8CD9-E99F-825FFBA4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5701-3B89-44FC-87D2-7666435DD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59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7EA9-4C2A-2EA8-0B61-B88AC027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2793E-7F02-8C5B-0ED3-1DE9E17F7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7B063-4412-EEE8-316F-35BE83FB3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CDD36-845B-7257-F56E-87717E8E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073-54E9-4441-B594-EE451B431B66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495B2-43B2-49C3-47DE-BB090743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6B424-19CA-267E-2D93-5F58E5CF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5701-3B89-44FC-87D2-7666435DD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89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5A25F-3516-4DF3-3F85-A602968E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5EF86-99C9-6B88-239E-F26BD2BAF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CA4CC-2F38-2ED1-DA21-99EE7DA39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BB81D-BC73-988C-5FC3-2AF7E9D93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B5E5FB-CCC4-5B3C-0BC8-E57A7B3D6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98AE0C-4975-C8CD-5EFB-850EB011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073-54E9-4441-B594-EE451B431B66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2D5E24-1E86-2CEA-DF30-CD75B187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3E8EE-20E1-959F-D5A5-A6A60568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5701-3B89-44FC-87D2-7666435DD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21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B78CD-4228-320B-13EC-C540B2FDA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5E5D7-B1A6-6852-02DE-33B183C6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073-54E9-4441-B594-EE451B431B66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DFAC1-F979-BAAF-BC4C-E6C772C9A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A9E10-F45F-437B-81F7-879B44E2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5701-3B89-44FC-87D2-7666435DD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53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ACF22-C50E-57DA-C6C5-5A7A3A8E7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073-54E9-4441-B594-EE451B431B66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CA149-222A-57D7-95D7-3B1155CD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C685F-022A-FD09-D128-11EB09916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5701-3B89-44FC-87D2-7666435DD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5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8828-89F5-5D82-69CB-504D3227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59EE6-5951-B414-9699-24911C0F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5DCC1-9F9B-8AA8-B534-5E2C203AF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A8D03-D3DC-52DD-0194-D9AA5F6E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073-54E9-4441-B594-EE451B431B66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6F799-0DFC-2A70-C0E9-10E6A308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6C031-F73D-386F-340A-CBD8F881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5701-3B89-44FC-87D2-7666435DD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5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9561-41CC-674E-2577-29380DC2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0148C-135C-18CB-6EAF-C87E8AA6E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EB3C9-D85D-AE0C-8A86-C12F5C542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A7E59-159E-7124-981A-D75EA84DE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073-54E9-4441-B594-EE451B431B66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230CD-0869-9E0E-E53C-66EF383B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68DDF-3459-9511-6031-620BB20B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5701-3B89-44FC-87D2-7666435DD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1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6ABCC-0804-3CFE-D872-D1DDF554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AE4F1-B295-0A6C-D688-AAD07E423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76B76-0BEB-72E3-72E3-50932D10C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AAA073-54E9-4441-B594-EE451B431B66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759FF-F4EB-BE37-4EC7-0468176BE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DAFDA-C0BB-5D7D-D27B-603F422F4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D65701-3B89-44FC-87D2-7666435DD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1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xdjy.com.cn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cac.com.cn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1.inquiries@ef.com" TargetMode="External"/><Relationship Id="rId2" Type="http://schemas.openxmlformats.org/officeDocument/2006/relationships/hyperlink" Target="https://et2.ef-cdn.com/englishfirst/contact/headoffice.aspx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pkid.com.cn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olly-phonics-lessons.en.softonic.com/android" TargetMode="External"/><Relationship Id="rId2" Type="http://schemas.openxmlformats.org/officeDocument/2006/relationships/hyperlink" Target="https://apps.apple.com/us/app/jolly-phonics-lessons/id1149029299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han-academy-kids.en.uptodown.com/android#google_vignette" TargetMode="External"/><Relationship Id="rId2" Type="http://schemas.openxmlformats.org/officeDocument/2006/relationships/hyperlink" Target="https://apps.apple.com/us/app/khan-academy-kids/id1378467217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tepic.com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ibili.com/video/BV1j8VPzxEwn/?spm_id_from=333.337.search-card.all.click" TargetMode="External"/><Relationship Id="rId2" Type="http://schemas.openxmlformats.org/officeDocument/2006/relationships/hyperlink" Target="https://www.bilibili.com/video/BV1ExVwznENB/?spm_id_from=333.337.search-card.all.clic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ilibili.com/video/BV1aJZrYWEpL/?spm_id_from=333.337.search-card.all.clic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ibili.com/video/BV18oZUYGEXh/?spm_id_from=333.337.search-card.all.click" TargetMode="External"/><Relationship Id="rId2" Type="http://schemas.openxmlformats.org/officeDocument/2006/relationships/hyperlink" Target="https://www.bilibili.com/video/BV1D9cdeME75/?spm_id_from=333.337.search-card.all.clic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accent2">
                <a:lumMod val="0"/>
                <a:lumOff val="100000"/>
              </a:schemeClr>
            </a:gs>
            <a:gs pos="2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805A1A-902F-C453-CA62-D16C65F39E28}"/>
              </a:ext>
            </a:extLst>
          </p:cNvPr>
          <p:cNvSpPr txBox="1"/>
          <p:nvPr/>
        </p:nvSpPr>
        <p:spPr>
          <a:xfrm>
            <a:off x="6780756" y="608336"/>
            <a:ext cx="53068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Language Learner Resources for Early Years Students in Wuxi, Jiangsu, China</a:t>
            </a:r>
          </a:p>
        </p:txBody>
      </p:sp>
      <p:pic>
        <p:nvPicPr>
          <p:cNvPr id="1030" name="Picture 6" descr="high-angle photography of city buildings and green trees">
            <a:extLst>
              <a:ext uri="{FF2B5EF4-FFF2-40B4-BE49-F238E27FC236}">
                <a16:creationId xmlns:a16="http://schemas.microsoft.com/office/drawing/2014/main" id="{6C3BBEFA-1D62-9FB8-FA7A-39EE3DE8A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21" y="3510735"/>
            <a:ext cx="4449952" cy="29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D278B-D0EB-AA44-DC2D-BFEF7E865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21" y="344472"/>
            <a:ext cx="6338170" cy="3543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6595A3-9117-A5F8-D9F4-726B3BC0F1D5}"/>
              </a:ext>
            </a:extLst>
          </p:cNvPr>
          <p:cNvSpPr txBox="1"/>
          <p:nvPr/>
        </p:nvSpPr>
        <p:spPr>
          <a:xfrm>
            <a:off x="745264" y="4115126"/>
            <a:ext cx="5306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MA25U2A1 </a:t>
            </a:r>
          </a:p>
          <a:p>
            <a:pPr algn="ctr"/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Moreland University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F71BDE-3203-6192-C70E-BC1A275FB16C}"/>
              </a:ext>
            </a:extLst>
          </p:cNvPr>
          <p:cNvSpPr txBox="1"/>
          <p:nvPr/>
        </p:nvSpPr>
        <p:spPr>
          <a:xfrm>
            <a:off x="-100243" y="5739267"/>
            <a:ext cx="6997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Joel Pope, </a:t>
            </a:r>
          </a:p>
          <a:p>
            <a:pPr algn="ctr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Kindergarten Teacher in Wuxi</a:t>
            </a:r>
          </a:p>
        </p:txBody>
      </p:sp>
    </p:spTree>
    <p:extLst>
      <p:ext uri="{BB962C8B-B14F-4D97-AF65-F5344CB8AC3E}">
        <p14:creationId xmlns:p14="http://schemas.microsoft.com/office/powerpoint/2010/main" val="479594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0"/>
                <a:lumOff val="100000"/>
              </a:schemeClr>
            </a:gs>
            <a:gs pos="57000">
              <a:schemeClr val="accent2">
                <a:lumMod val="40000"/>
                <a:lumOff val="60000"/>
                <a:alpha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46CF0C-6F34-A63A-B945-38A18A4CA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53DE68-6AE8-50A8-049F-117711421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652424"/>
              </p:ext>
            </p:extLst>
          </p:nvPr>
        </p:nvGraphicFramePr>
        <p:xfrm>
          <a:off x="477350" y="1166229"/>
          <a:ext cx="11058395" cy="53345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9316">
                  <a:extLst>
                    <a:ext uri="{9D8B030D-6E8A-4147-A177-3AD203B41FA5}">
                      <a16:colId xmlns:a16="http://schemas.microsoft.com/office/drawing/2014/main" val="1708379765"/>
                    </a:ext>
                  </a:extLst>
                </a:gridCol>
                <a:gridCol w="7979079">
                  <a:extLst>
                    <a:ext uri="{9D8B030D-6E8A-4147-A177-3AD203B41FA5}">
                      <a16:colId xmlns:a16="http://schemas.microsoft.com/office/drawing/2014/main" val="3799622874"/>
                    </a:ext>
                  </a:extLst>
                </a:gridCol>
              </a:tblGrid>
              <a:tr h="1706180">
                <a:tc>
                  <a:txBody>
                    <a:bodyPr/>
                    <a:lstStyle/>
                    <a:p>
                      <a:r>
                        <a:rPr lang="en-GB" sz="2800" b="1" dirty="0"/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Dajuyuan</a:t>
                      </a:r>
                      <a:r>
                        <a:rPr lang="en-GB" sz="1800" dirty="0"/>
                        <a:t> Road</a:t>
                      </a:r>
                    </a:p>
                    <a:p>
                      <a:r>
                        <a:rPr lang="en-GB" sz="1800" dirty="0" err="1"/>
                        <a:t>Binhu</a:t>
                      </a:r>
                      <a:r>
                        <a:rPr lang="en-GB" sz="1800" dirty="0"/>
                        <a:t> District</a:t>
                      </a:r>
                      <a:br>
                        <a:rPr lang="en-GB" sz="1800" dirty="0"/>
                      </a:br>
                      <a:r>
                        <a:rPr lang="en-GB" sz="1800" dirty="0"/>
                        <a:t>Wuxi</a:t>
                      </a:r>
                    </a:p>
                    <a:p>
                      <a:r>
                        <a:rPr lang="en-GB" sz="1800" dirty="0"/>
                        <a:t>Jiangsu Province</a:t>
                      </a:r>
                    </a:p>
                    <a:p>
                      <a:r>
                        <a:rPr lang="en-GB" sz="1800" dirty="0"/>
                        <a:t>China, 214000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6696905"/>
                  </a:ext>
                </a:extLst>
              </a:tr>
              <a:tr h="933305">
                <a:tc>
                  <a:txBody>
                    <a:bodyPr/>
                    <a:lstStyle/>
                    <a:p>
                      <a:r>
                        <a:rPr lang="en-GB" sz="2800" b="1" dirty="0"/>
                        <a:t>Language Focus Areas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Listening comprehension for overall language development.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8896414"/>
                  </a:ext>
                </a:extLst>
              </a:tr>
              <a:tr h="1494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/>
                        <a:t>Wuxi Grand Theatre is a large performance theatre in Wuxi.</a:t>
                      </a:r>
                    </a:p>
                    <a:p>
                      <a:r>
                        <a:rPr lang="en-GB" i="0" dirty="0"/>
                        <a:t>Some of its performances, both drama and musical are for children and adults, are in English.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480777"/>
                  </a:ext>
                </a:extLst>
              </a:tr>
              <a:tr h="709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Logistics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Contact the theatre for upcoming performance details. Keep regular check for English performances that may be upcoming.</a:t>
                      </a:r>
                    </a:p>
                    <a:p>
                      <a:r>
                        <a:rPr lang="en-GB" dirty="0">
                          <a:hlinkClick r:id="rId2"/>
                        </a:rPr>
                        <a:t>www.wxdjy.com.cn</a:t>
                      </a:r>
                      <a:endParaRPr lang="en-GB" dirty="0"/>
                    </a:p>
                    <a:p>
                      <a:r>
                        <a:rPr lang="en-GB" dirty="0"/>
                        <a:t>WeChat Account: </a:t>
                      </a:r>
                      <a:r>
                        <a:rPr lang="zh-CN" altLang="en-US" dirty="0"/>
                        <a:t>无锡大剧院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9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DF4EBE-CAC2-804B-B762-41EE9672D8F8}"/>
              </a:ext>
            </a:extLst>
          </p:cNvPr>
          <p:cNvSpPr txBox="1"/>
          <p:nvPr/>
        </p:nvSpPr>
        <p:spPr>
          <a:xfrm>
            <a:off x="-1023460" y="85829"/>
            <a:ext cx="889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Wuxi Grand Theatre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2D5B0-14A5-671F-4D6F-198F5CBADDFB}"/>
              </a:ext>
            </a:extLst>
          </p:cNvPr>
          <p:cNvSpPr txBox="1"/>
          <p:nvPr/>
        </p:nvSpPr>
        <p:spPr>
          <a:xfrm>
            <a:off x="6006547" y="0"/>
            <a:ext cx="5378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Performances</a:t>
            </a:r>
          </a:p>
        </p:txBody>
      </p:sp>
    </p:spTree>
    <p:extLst>
      <p:ext uri="{BB962C8B-B14F-4D97-AF65-F5344CB8AC3E}">
        <p14:creationId xmlns:p14="http://schemas.microsoft.com/office/powerpoint/2010/main" val="305000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0"/>
                <a:lumOff val="100000"/>
              </a:schemeClr>
            </a:gs>
            <a:gs pos="57000">
              <a:schemeClr val="accent2">
                <a:lumMod val="40000"/>
                <a:lumOff val="60000"/>
                <a:alpha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05595C-6692-8E63-7F80-5DFF92ABF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BA6F0B-9C48-553E-ED97-1A53AF8C7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688661"/>
              </p:ext>
            </p:extLst>
          </p:nvPr>
        </p:nvGraphicFramePr>
        <p:xfrm>
          <a:off x="477350" y="1166229"/>
          <a:ext cx="11058395" cy="5041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9316">
                  <a:extLst>
                    <a:ext uri="{9D8B030D-6E8A-4147-A177-3AD203B41FA5}">
                      <a16:colId xmlns:a16="http://schemas.microsoft.com/office/drawing/2014/main" val="1708379765"/>
                    </a:ext>
                  </a:extLst>
                </a:gridCol>
                <a:gridCol w="7979079">
                  <a:extLst>
                    <a:ext uri="{9D8B030D-6E8A-4147-A177-3AD203B41FA5}">
                      <a16:colId xmlns:a16="http://schemas.microsoft.com/office/drawing/2014/main" val="3799622874"/>
                    </a:ext>
                  </a:extLst>
                </a:gridCol>
              </a:tblGrid>
              <a:tr h="1706180">
                <a:tc>
                  <a:txBody>
                    <a:bodyPr/>
                    <a:lstStyle/>
                    <a:p>
                      <a:r>
                        <a:rPr lang="en-GB" sz="2800" b="1" dirty="0"/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 </a:t>
                      </a:r>
                      <a:r>
                        <a:rPr lang="en-GB" b="0" dirty="0" err="1"/>
                        <a:t>Guanfeng</a:t>
                      </a:r>
                      <a:r>
                        <a:rPr lang="en-GB" b="0" dirty="0"/>
                        <a:t> Street</a:t>
                      </a:r>
                      <a:br>
                        <a:rPr lang="en-GB" b="0" dirty="0"/>
                      </a:br>
                      <a:r>
                        <a:rPr lang="en-GB" b="0" dirty="0"/>
                        <a:t>Suzhou Industrial Park</a:t>
                      </a:r>
                      <a:br>
                        <a:rPr lang="en-GB" b="0" dirty="0"/>
                      </a:br>
                      <a:r>
                        <a:rPr lang="en-GB" b="0" dirty="0"/>
                        <a:t>Suzhou</a:t>
                      </a:r>
                    </a:p>
                    <a:p>
                      <a:r>
                        <a:rPr lang="en-GB" b="0" dirty="0"/>
                        <a:t>Jiangsu Province</a:t>
                      </a:r>
                    </a:p>
                    <a:p>
                      <a:r>
                        <a:rPr lang="en-GB" b="0" dirty="0"/>
                        <a:t>China, 215028</a:t>
                      </a:r>
                      <a:endParaRPr lang="en-GB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6696905"/>
                  </a:ext>
                </a:extLst>
              </a:tr>
              <a:tr h="933305">
                <a:tc>
                  <a:txBody>
                    <a:bodyPr/>
                    <a:lstStyle/>
                    <a:p>
                      <a:r>
                        <a:rPr lang="en-GB" sz="2800" b="1" dirty="0"/>
                        <a:t>Language Focus Areas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Listening comprehension.</a:t>
                      </a:r>
                    </a:p>
                    <a:p>
                      <a:r>
                        <a:rPr lang="en-GB" dirty="0"/>
                        <a:t>Some speaking and comprehension activities.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8896414"/>
                  </a:ext>
                </a:extLst>
              </a:tr>
              <a:tr h="1201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/>
                        <a:t>In neighbouring Suzhou, not Wuxi. However, less than a one hour journey.</a:t>
                      </a:r>
                    </a:p>
                    <a:p>
                      <a:r>
                        <a:rPr lang="en-GB" i="0" dirty="0"/>
                        <a:t>The centre has theatres and many performances in English. Other exhibitions and events there will also use English.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480777"/>
                  </a:ext>
                </a:extLst>
              </a:tr>
              <a:tr h="709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Logistics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Contact the centre for upcoming performance details. Keep regular check for English performances that may be upcoming.</a:t>
                      </a:r>
                    </a:p>
                    <a:p>
                      <a:r>
                        <a:rPr lang="en-GB" dirty="0">
                          <a:hlinkClick r:id="rId2"/>
                        </a:rPr>
                        <a:t>https://www.sscac.com.cn/</a:t>
                      </a:r>
                      <a:endParaRPr lang="en-GB" dirty="0"/>
                    </a:p>
                    <a:p>
                      <a:r>
                        <a:rPr lang="en-GB" dirty="0"/>
                        <a:t>WeChat Account: </a:t>
                      </a:r>
                      <a:r>
                        <a:rPr lang="zh-CN" altLang="en-US" dirty="0"/>
                        <a:t>苏州文化艺术中心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9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8E192B-F786-48B7-1EBB-1C0D6C199A3D}"/>
              </a:ext>
            </a:extLst>
          </p:cNvPr>
          <p:cNvSpPr txBox="1"/>
          <p:nvPr/>
        </p:nvSpPr>
        <p:spPr>
          <a:xfrm>
            <a:off x="0" y="188508"/>
            <a:ext cx="7275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Suzhou Science and Cultural Arts C	entre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769AEB-E08C-E71B-E8AA-175C8E1CED23}"/>
              </a:ext>
            </a:extLst>
          </p:cNvPr>
          <p:cNvSpPr txBox="1"/>
          <p:nvPr/>
        </p:nvSpPr>
        <p:spPr>
          <a:xfrm>
            <a:off x="7096540" y="-10503"/>
            <a:ext cx="4747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Performances, Exhibitions and Events.</a:t>
            </a:r>
          </a:p>
        </p:txBody>
      </p:sp>
    </p:spTree>
    <p:extLst>
      <p:ext uri="{BB962C8B-B14F-4D97-AF65-F5344CB8AC3E}">
        <p14:creationId xmlns:p14="http://schemas.microsoft.com/office/powerpoint/2010/main" val="175754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0"/>
                <a:lumOff val="100000"/>
              </a:schemeClr>
            </a:gs>
            <a:gs pos="57000">
              <a:schemeClr val="accent2">
                <a:lumMod val="40000"/>
                <a:lumOff val="60000"/>
                <a:alpha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A76766-795B-A80E-C86F-53C03CB6F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F0948F-C494-47BB-FD94-FEEF13260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83067"/>
              </p:ext>
            </p:extLst>
          </p:nvPr>
        </p:nvGraphicFramePr>
        <p:xfrm>
          <a:off x="477349" y="1345134"/>
          <a:ext cx="11058395" cy="48773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9316">
                  <a:extLst>
                    <a:ext uri="{9D8B030D-6E8A-4147-A177-3AD203B41FA5}">
                      <a16:colId xmlns:a16="http://schemas.microsoft.com/office/drawing/2014/main" val="1708379765"/>
                    </a:ext>
                  </a:extLst>
                </a:gridCol>
                <a:gridCol w="7979079">
                  <a:extLst>
                    <a:ext uri="{9D8B030D-6E8A-4147-A177-3AD203B41FA5}">
                      <a16:colId xmlns:a16="http://schemas.microsoft.com/office/drawing/2014/main" val="3799622874"/>
                    </a:ext>
                  </a:extLst>
                </a:gridCol>
              </a:tblGrid>
              <a:tr h="1706180">
                <a:tc>
                  <a:txBody>
                    <a:bodyPr/>
                    <a:lstStyle/>
                    <a:p>
                      <a:r>
                        <a:rPr lang="en-GB" sz="2800" b="1" dirty="0"/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No. 37, 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Beicangmen</a:t>
                      </a: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Chong'an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District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Wuxi City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Jiangsu Province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China, 214005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6696905"/>
                  </a:ext>
                </a:extLst>
              </a:tr>
              <a:tr h="933305">
                <a:tc>
                  <a:txBody>
                    <a:bodyPr/>
                    <a:lstStyle/>
                    <a:p>
                      <a:r>
                        <a:rPr lang="en-GB" sz="2800" b="1" dirty="0"/>
                        <a:t>Language Focus Areas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Listening comprehension for overall language development.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8896414"/>
                  </a:ext>
                </a:extLst>
              </a:tr>
              <a:tr h="1494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 err="1"/>
                        <a:t>Beicangmen</a:t>
                      </a:r>
                      <a:r>
                        <a:rPr lang="en-GB" i="0" dirty="0"/>
                        <a:t> Live Arts Centre is a large performance arena in Wuxi.</a:t>
                      </a:r>
                    </a:p>
                    <a:p>
                      <a:r>
                        <a:rPr lang="en-GB" i="0" dirty="0"/>
                        <a:t>Some of its performances, both drama and musical are for children and adults, are in English.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480777"/>
                  </a:ext>
                </a:extLst>
              </a:tr>
              <a:tr h="709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Logistics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Contact the theatre for upcoming performance details. Keep regular check for English performances that may be upcoming.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9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2299C7-963F-0253-6427-1C1A9816BBA8}"/>
              </a:ext>
            </a:extLst>
          </p:cNvPr>
          <p:cNvSpPr txBox="1"/>
          <p:nvPr/>
        </p:nvSpPr>
        <p:spPr>
          <a:xfrm>
            <a:off x="-884313" y="178161"/>
            <a:ext cx="889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Beicangmen</a:t>
            </a:r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Arts Centre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FA875-BE20-922A-720E-394F406873E9}"/>
              </a:ext>
            </a:extLst>
          </p:cNvPr>
          <p:cNvSpPr txBox="1"/>
          <p:nvPr/>
        </p:nvSpPr>
        <p:spPr>
          <a:xfrm>
            <a:off x="6513443" y="85829"/>
            <a:ext cx="5378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Performances</a:t>
            </a:r>
          </a:p>
        </p:txBody>
      </p:sp>
    </p:spTree>
    <p:extLst>
      <p:ext uri="{BB962C8B-B14F-4D97-AF65-F5344CB8AC3E}">
        <p14:creationId xmlns:p14="http://schemas.microsoft.com/office/powerpoint/2010/main" val="3892379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0"/>
                <a:lumOff val="100000"/>
              </a:schemeClr>
            </a:gs>
            <a:gs pos="57000">
              <a:schemeClr val="accent2">
                <a:lumMod val="40000"/>
                <a:lumOff val="60000"/>
                <a:alpha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B0A533-330A-4A63-847D-8470C6FD0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7EB7FF-1803-6C20-3E0B-D2CE1C6DF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215106"/>
              </p:ext>
            </p:extLst>
          </p:nvPr>
        </p:nvGraphicFramePr>
        <p:xfrm>
          <a:off x="477349" y="1345134"/>
          <a:ext cx="11058395" cy="48773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9316">
                  <a:extLst>
                    <a:ext uri="{9D8B030D-6E8A-4147-A177-3AD203B41FA5}">
                      <a16:colId xmlns:a16="http://schemas.microsoft.com/office/drawing/2014/main" val="1708379765"/>
                    </a:ext>
                  </a:extLst>
                </a:gridCol>
                <a:gridCol w="7979079">
                  <a:extLst>
                    <a:ext uri="{9D8B030D-6E8A-4147-A177-3AD203B41FA5}">
                      <a16:colId xmlns:a16="http://schemas.microsoft.com/office/drawing/2014/main" val="3799622874"/>
                    </a:ext>
                  </a:extLst>
                </a:gridCol>
              </a:tblGrid>
              <a:tr h="1706180">
                <a:tc>
                  <a:txBody>
                    <a:bodyPr/>
                    <a:lstStyle/>
                    <a:p>
                      <a:r>
                        <a:rPr lang="en-GB" sz="2800" b="1" dirty="0"/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Multiple locations around the city.</a:t>
                      </a:r>
                    </a:p>
                    <a:p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example,</a:t>
                      </a:r>
                    </a:p>
                    <a:p>
                      <a:r>
                        <a:rPr lang="en-GB" dirty="0"/>
                        <a:t>4F, Wanda Plaza, Intersection of </a:t>
                      </a:r>
                      <a:r>
                        <a:rPr lang="en-GB" dirty="0" err="1"/>
                        <a:t>Zhenze</a:t>
                      </a:r>
                      <a:r>
                        <a:rPr lang="en-GB" dirty="0"/>
                        <a:t> Road and Jinghui West Road, </a:t>
                      </a:r>
                      <a:r>
                        <a:rPr lang="en-GB" dirty="0" err="1"/>
                        <a:t>Xinwu</a:t>
                      </a:r>
                      <a:r>
                        <a:rPr lang="en-GB" dirty="0"/>
                        <a:t> District, Wuxi, Jiangsu, China, 214000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6696905"/>
                  </a:ext>
                </a:extLst>
              </a:tr>
              <a:tr h="933305">
                <a:tc>
                  <a:txBody>
                    <a:bodyPr/>
                    <a:lstStyle/>
                    <a:p>
                      <a:r>
                        <a:rPr lang="en-GB" sz="2800" b="1" dirty="0"/>
                        <a:t>Language Focus Areas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Listening comprehension for overall language development.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8896414"/>
                  </a:ext>
                </a:extLst>
              </a:tr>
              <a:tr h="1494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/>
                        <a:t>Multiple locations around the city have English movies. Watching these can be used for increased English exposure. Many will have subtitles, making </a:t>
                      </a:r>
                      <a:r>
                        <a:rPr lang="en-GB" i="0" dirty="0" err="1"/>
                        <a:t>italways</a:t>
                      </a:r>
                      <a:r>
                        <a:rPr lang="en-GB" i="0" dirty="0"/>
                        <a:t> convenient for the whole family to go together.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480777"/>
                  </a:ext>
                </a:extLst>
              </a:tr>
              <a:tr h="709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Logistics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Check the cinema websites and WeChat pages for upcoming English performances.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9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19360D6-327A-159B-B904-BE0D1AC4F9B7}"/>
              </a:ext>
            </a:extLst>
          </p:cNvPr>
          <p:cNvSpPr txBox="1"/>
          <p:nvPr/>
        </p:nvSpPr>
        <p:spPr>
          <a:xfrm>
            <a:off x="-874374" y="85828"/>
            <a:ext cx="8895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Cinemas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794003-067C-4F45-CE60-6D5219EB0C2E}"/>
              </a:ext>
            </a:extLst>
          </p:cNvPr>
          <p:cNvSpPr txBox="1"/>
          <p:nvPr/>
        </p:nvSpPr>
        <p:spPr>
          <a:xfrm>
            <a:off x="6513443" y="85829"/>
            <a:ext cx="5378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Performances</a:t>
            </a:r>
          </a:p>
        </p:txBody>
      </p:sp>
    </p:spTree>
    <p:extLst>
      <p:ext uri="{BB962C8B-B14F-4D97-AF65-F5344CB8AC3E}">
        <p14:creationId xmlns:p14="http://schemas.microsoft.com/office/powerpoint/2010/main" val="396155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accent2">
                <a:lumMod val="0"/>
                <a:lumOff val="100000"/>
              </a:schemeClr>
            </a:gs>
            <a:gs pos="2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D8FE23-E608-B1D3-38DC-6BE9FEDC8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8905EB-0F48-2FE3-0ECF-F2192D52D954}"/>
              </a:ext>
            </a:extLst>
          </p:cNvPr>
          <p:cNvSpPr txBox="1"/>
          <p:nvPr/>
        </p:nvSpPr>
        <p:spPr>
          <a:xfrm>
            <a:off x="1004158" y="5386530"/>
            <a:ext cx="101836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luck.</a:t>
            </a:r>
          </a:p>
        </p:txBody>
      </p:sp>
      <p:sp>
        <p:nvSpPr>
          <p:cNvPr id="2" name="AutoShape 2" descr="Free A picturesque pavilion reflects in a calm pond, capturing the essence of a traditional Chinese garden. Stock Photo">
            <a:extLst>
              <a:ext uri="{FF2B5EF4-FFF2-40B4-BE49-F238E27FC236}">
                <a16:creationId xmlns:a16="http://schemas.microsoft.com/office/drawing/2014/main" id="{AF0FF167-7907-44A2-6359-99599F7F33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Free Beautiful cherry blossoms in full bloom during springtime in Wuxi, China, capturing nature's delicate beauty. Stock Photo">
            <a:extLst>
              <a:ext uri="{FF2B5EF4-FFF2-40B4-BE49-F238E27FC236}">
                <a16:creationId xmlns:a16="http://schemas.microsoft.com/office/drawing/2014/main" id="{EF9278DB-27A9-DBB6-13A3-40E688973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17099" r="-3045" b="15489"/>
          <a:stretch/>
        </p:blipFill>
        <p:spPr bwMode="auto">
          <a:xfrm>
            <a:off x="923520" y="450937"/>
            <a:ext cx="10649760" cy="475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2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accent2">
                <a:lumMod val="0"/>
                <a:lumOff val="100000"/>
              </a:schemeClr>
            </a:gs>
            <a:gs pos="2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78E0C7-61DC-71CF-04EE-9A78502DE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88AFEB-64CD-C44F-96B2-75EF27C69BB2}"/>
              </a:ext>
            </a:extLst>
          </p:cNvPr>
          <p:cNvSpPr txBox="1"/>
          <p:nvPr/>
        </p:nvSpPr>
        <p:spPr>
          <a:xfrm>
            <a:off x="0" y="0"/>
            <a:ext cx="2801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E830DF-2421-D097-AFF4-DD0794B971C5}"/>
              </a:ext>
            </a:extLst>
          </p:cNvPr>
          <p:cNvSpPr txBox="1"/>
          <p:nvPr/>
        </p:nvSpPr>
        <p:spPr>
          <a:xfrm>
            <a:off x="518523" y="1161104"/>
            <a:ext cx="62181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resources here have been compiled specifically for kindergarten aged students, 2 – 6 years old. Some will undoubtedly be useful for older students also. In these cases, I indicate in the resource summary.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primary languages in Wuxi are Mandarin Chinese and the local dialects, there is an English-speaking population. 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 range of opportunities to support the English students learn at school. These include additional classes, but also community locations and events, as well as online resources. </a:t>
            </a:r>
          </a:p>
        </p:txBody>
      </p:sp>
      <p:pic>
        <p:nvPicPr>
          <p:cNvPr id="2054" name="Picture 6" descr="Free Serene view of classic Chinese architecture surrounded by lush greenery in a tranquil garden. Stock Photo">
            <a:extLst>
              <a:ext uri="{FF2B5EF4-FFF2-40B4-BE49-F238E27FC236}">
                <a16:creationId xmlns:a16="http://schemas.microsoft.com/office/drawing/2014/main" id="{4534941B-F2F4-8A63-3EC5-C474456DB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" t="3356" r="1143" b="40822"/>
          <a:stretch/>
        </p:blipFill>
        <p:spPr bwMode="auto">
          <a:xfrm>
            <a:off x="7505647" y="235328"/>
            <a:ext cx="3604364" cy="304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4600D0-F3B2-2C4E-0B4D-22ECE30F3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846" y="3608239"/>
            <a:ext cx="2275015" cy="290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0"/>
                <a:lumOff val="100000"/>
              </a:schemeClr>
            </a:gs>
            <a:gs pos="57000">
              <a:schemeClr val="accent2">
                <a:lumMod val="40000"/>
                <a:lumOff val="60000"/>
                <a:alpha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7B9644-2C24-5C99-762F-E7A21BEED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AB9DA4-48A9-CEA7-AD30-760124D22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047029"/>
              </p:ext>
            </p:extLst>
          </p:nvPr>
        </p:nvGraphicFramePr>
        <p:xfrm>
          <a:off x="665966" y="1018367"/>
          <a:ext cx="11058395" cy="5625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1218">
                  <a:extLst>
                    <a:ext uri="{9D8B030D-6E8A-4147-A177-3AD203B41FA5}">
                      <a16:colId xmlns:a16="http://schemas.microsoft.com/office/drawing/2014/main" val="1708379765"/>
                    </a:ext>
                  </a:extLst>
                </a:gridCol>
                <a:gridCol w="8267177">
                  <a:extLst>
                    <a:ext uri="{9D8B030D-6E8A-4147-A177-3AD203B41FA5}">
                      <a16:colId xmlns:a16="http://schemas.microsoft.com/office/drawing/2014/main" val="3799622874"/>
                    </a:ext>
                  </a:extLst>
                </a:gridCol>
              </a:tblGrid>
              <a:tr h="1156916">
                <a:tc>
                  <a:txBody>
                    <a:bodyPr/>
                    <a:lstStyle/>
                    <a:p>
                      <a:r>
                        <a:rPr lang="en-GB" sz="2800" b="1" dirty="0"/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 different centres around the city.</a:t>
                      </a:r>
                    </a:p>
                    <a:p>
                      <a:r>
                        <a:rPr lang="en-GB" dirty="0"/>
                        <a:t>Please contact the head office in Shanghai to find your closest centre.                   </a:t>
                      </a:r>
                    </a:p>
                    <a:p>
                      <a:r>
                        <a:rPr lang="en-GB" dirty="0"/>
                        <a:t>Website: </a:t>
                      </a:r>
                      <a:r>
                        <a:rPr lang="en-US" dirty="0">
                          <a:hlinkClick r:id="rId2"/>
                        </a:rPr>
                        <a:t>et2.ef-cdn.com/</a:t>
                      </a:r>
                      <a:r>
                        <a:rPr lang="en-US" dirty="0" err="1">
                          <a:hlinkClick r:id="rId2"/>
                        </a:rPr>
                        <a:t>englishfirst</a:t>
                      </a:r>
                      <a:r>
                        <a:rPr lang="en-US" dirty="0">
                          <a:hlinkClick r:id="rId2"/>
                        </a:rPr>
                        <a:t>/contact/headoffice.aspx</a:t>
                      </a:r>
                      <a:r>
                        <a:rPr lang="en-US" dirty="0"/>
                        <a:t>    </a:t>
                      </a:r>
                    </a:p>
                    <a:p>
                      <a:r>
                        <a:rPr lang="en-GB" sz="18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e1.inquiries@ef.com</a:t>
                      </a:r>
                      <a:r>
                        <a:rPr lang="en-GB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6696905"/>
                  </a:ext>
                </a:extLst>
              </a:tr>
              <a:tr h="961999">
                <a:tc>
                  <a:txBody>
                    <a:bodyPr/>
                    <a:lstStyle/>
                    <a:p>
                      <a:r>
                        <a:rPr lang="en-GB" sz="2800" b="1" dirty="0"/>
                        <a:t>Language Focus Areas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All areas:</a:t>
                      </a:r>
                    </a:p>
                    <a:p>
                      <a:r>
                        <a:rPr lang="en-GB" dirty="0"/>
                        <a:t>listening comprehension; speaking; vocabulary development; early reading; early writing.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8896414"/>
                  </a:ext>
                </a:extLst>
              </a:tr>
              <a:tr h="2491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EF is an English language training school, which can provide English classes for groups of 10 - 15 students.</a:t>
                      </a:r>
                    </a:p>
                    <a:p>
                      <a:r>
                        <a:rPr lang="en-GB" dirty="0"/>
                        <a:t>(EF is a global company and EF Kids and Teens has a big presence in many cities across China.)</a:t>
                      </a:r>
                    </a:p>
                    <a:p>
                      <a:r>
                        <a:rPr lang="en-GB" dirty="0"/>
                        <a:t>You will have an immersive English language class, working on all skills, with a big focus on communication. You will have classes with foreign teachers or English-speaking Chinese teaches. Classes will be supplemented with APPs and course books.</a:t>
                      </a:r>
                    </a:p>
                    <a:p>
                      <a:r>
                        <a:rPr lang="en-GB" i="1" dirty="0"/>
                        <a:t>Appropriate for older students also – all ages, 2 – 18.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480777"/>
                  </a:ext>
                </a:extLst>
              </a:tr>
              <a:tr h="608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Logistics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Once students have enrolled in a course, they will choose a class to join. The class will have regular time slots with one or two classes each week, for a total of two hours.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9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0A636F-D407-F05C-35E5-F0B3C7A8C7F6}"/>
              </a:ext>
            </a:extLst>
          </p:cNvPr>
          <p:cNvSpPr txBox="1"/>
          <p:nvPr/>
        </p:nvSpPr>
        <p:spPr>
          <a:xfrm>
            <a:off x="-205984" y="0"/>
            <a:ext cx="5937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 Education First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476437-307F-57E8-BF83-ABABA68C67C7}"/>
              </a:ext>
            </a:extLst>
          </p:cNvPr>
          <p:cNvSpPr txBox="1"/>
          <p:nvPr/>
        </p:nvSpPr>
        <p:spPr>
          <a:xfrm>
            <a:off x="6722996" y="0"/>
            <a:ext cx="4224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Classes</a:t>
            </a:r>
          </a:p>
        </p:txBody>
      </p:sp>
    </p:spTree>
    <p:extLst>
      <p:ext uri="{BB962C8B-B14F-4D97-AF65-F5344CB8AC3E}">
        <p14:creationId xmlns:p14="http://schemas.microsoft.com/office/powerpoint/2010/main" val="321277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0"/>
                <a:lumOff val="100000"/>
              </a:schemeClr>
            </a:gs>
            <a:gs pos="57000">
              <a:schemeClr val="accent2">
                <a:lumMod val="40000"/>
                <a:lumOff val="60000"/>
                <a:alpha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D623B7-49F8-599E-6CD4-0B44B8D6D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E57CFA-14B0-4B3C-91AC-3C3438CEF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965077"/>
              </p:ext>
            </p:extLst>
          </p:nvPr>
        </p:nvGraphicFramePr>
        <p:xfrm>
          <a:off x="566802" y="1782455"/>
          <a:ext cx="11058395" cy="46496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9316">
                  <a:extLst>
                    <a:ext uri="{9D8B030D-6E8A-4147-A177-3AD203B41FA5}">
                      <a16:colId xmlns:a16="http://schemas.microsoft.com/office/drawing/2014/main" val="1708379765"/>
                    </a:ext>
                  </a:extLst>
                </a:gridCol>
                <a:gridCol w="7979079">
                  <a:extLst>
                    <a:ext uri="{9D8B030D-6E8A-4147-A177-3AD203B41FA5}">
                      <a16:colId xmlns:a16="http://schemas.microsoft.com/office/drawing/2014/main" val="3799622874"/>
                    </a:ext>
                  </a:extLst>
                </a:gridCol>
              </a:tblGrid>
              <a:tr h="1156916">
                <a:tc>
                  <a:txBody>
                    <a:bodyPr/>
                    <a:lstStyle/>
                    <a:p>
                      <a:r>
                        <a:rPr lang="en-GB" sz="2800" b="1" dirty="0"/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Online Classes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Find all information on the website: </a:t>
                      </a:r>
                      <a:r>
                        <a:rPr lang="en-GB" dirty="0">
                          <a:hlinkClick r:id="rId2"/>
                        </a:rPr>
                        <a:t>https://www.vipkid.com.cn/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6696905"/>
                  </a:ext>
                </a:extLst>
              </a:tr>
              <a:tr h="961999">
                <a:tc>
                  <a:txBody>
                    <a:bodyPr/>
                    <a:lstStyle/>
                    <a:p>
                      <a:r>
                        <a:rPr lang="en-GB" sz="2800" b="1" dirty="0"/>
                        <a:t>Language Focus Areas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big focus on listening comprehension and speaking, while building up vocabulary.</a:t>
                      </a:r>
                    </a:p>
                    <a:p>
                      <a:r>
                        <a:rPr lang="en-GB" dirty="0"/>
                        <a:t>Conversational and discussion skills.</a:t>
                      </a:r>
                    </a:p>
                    <a:p>
                      <a:r>
                        <a:rPr lang="en-GB" dirty="0"/>
                        <a:t>Some phonics and reading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8896414"/>
                  </a:ext>
                </a:extLst>
              </a:tr>
              <a:tr h="1540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/>
                        <a:t>You will have one-one online English classes with native speakers, following the company's curriculum. This is a developed and structured system of courses, of increasing level.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/>
                        <a:t>Appropriate for older students also – all ages, 4 – 18.</a:t>
                      </a:r>
                    </a:p>
                    <a:p>
                      <a:endParaRPr lang="en-GB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480777"/>
                  </a:ext>
                </a:extLst>
              </a:tr>
              <a:tr h="608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Logistics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Once you sign up for classes, you will be able to talk with the company to book class times based on your availability.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9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3B9A780-739F-707C-531C-19443E137BFC}"/>
              </a:ext>
            </a:extLst>
          </p:cNvPr>
          <p:cNvSpPr txBox="1"/>
          <p:nvPr/>
        </p:nvSpPr>
        <p:spPr>
          <a:xfrm>
            <a:off x="-1" y="298095"/>
            <a:ext cx="430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VIP KID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BBE23-D162-08D8-0A32-E5D9275A3677}"/>
              </a:ext>
            </a:extLst>
          </p:cNvPr>
          <p:cNvSpPr txBox="1"/>
          <p:nvPr/>
        </p:nvSpPr>
        <p:spPr>
          <a:xfrm>
            <a:off x="5136715" y="413097"/>
            <a:ext cx="5937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English Classes</a:t>
            </a:r>
          </a:p>
        </p:txBody>
      </p:sp>
    </p:spTree>
    <p:extLst>
      <p:ext uri="{BB962C8B-B14F-4D97-AF65-F5344CB8AC3E}">
        <p14:creationId xmlns:p14="http://schemas.microsoft.com/office/powerpoint/2010/main" val="221393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0"/>
                <a:lumOff val="100000"/>
              </a:schemeClr>
            </a:gs>
            <a:gs pos="57000">
              <a:schemeClr val="accent2">
                <a:lumMod val="40000"/>
                <a:lumOff val="60000"/>
                <a:alpha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4C8D39-33E5-C95D-5A01-B9A56DF66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4B62B5-C023-0025-99B1-0215CD26E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004725"/>
              </p:ext>
            </p:extLst>
          </p:nvPr>
        </p:nvGraphicFramePr>
        <p:xfrm>
          <a:off x="566802" y="1782455"/>
          <a:ext cx="11058395" cy="48325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9316">
                  <a:extLst>
                    <a:ext uri="{9D8B030D-6E8A-4147-A177-3AD203B41FA5}">
                      <a16:colId xmlns:a16="http://schemas.microsoft.com/office/drawing/2014/main" val="1708379765"/>
                    </a:ext>
                  </a:extLst>
                </a:gridCol>
                <a:gridCol w="7979079">
                  <a:extLst>
                    <a:ext uri="{9D8B030D-6E8A-4147-A177-3AD203B41FA5}">
                      <a16:colId xmlns:a16="http://schemas.microsoft.com/office/drawing/2014/main" val="3799622874"/>
                    </a:ext>
                  </a:extLst>
                </a:gridCol>
              </a:tblGrid>
              <a:tr h="1156916">
                <a:tc>
                  <a:txBody>
                    <a:bodyPr/>
                    <a:lstStyle/>
                    <a:p>
                      <a:r>
                        <a:rPr lang="en-GB" sz="2800" b="1" dirty="0"/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Phone App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Apple: </a:t>
                      </a:r>
                      <a:r>
                        <a:rPr lang="en-GB" dirty="0">
                          <a:hlinkClick r:id="rId2"/>
                        </a:rPr>
                        <a:t>https://apps.apple.com/us/app/jolly-phonics-lessons/id1149029299</a:t>
                      </a:r>
                      <a:r>
                        <a:rPr lang="en-GB" dirty="0"/>
                        <a:t> </a:t>
                      </a:r>
                    </a:p>
                    <a:p>
                      <a:r>
                        <a:rPr lang="en-GB" dirty="0"/>
                        <a:t>Android: </a:t>
                      </a:r>
                      <a:r>
                        <a:rPr lang="en-GB" dirty="0">
                          <a:hlinkClick r:id="rId3"/>
                        </a:rPr>
                        <a:t>https://jolly-phonics-lessons.en.softonic.com/android</a:t>
                      </a:r>
                      <a:r>
                        <a:rPr lang="en-GB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6696905"/>
                  </a:ext>
                </a:extLst>
              </a:tr>
              <a:tr h="961999">
                <a:tc>
                  <a:txBody>
                    <a:bodyPr/>
                    <a:lstStyle/>
                    <a:p>
                      <a:r>
                        <a:rPr lang="en-GB" sz="2800" b="1" dirty="0"/>
                        <a:t>Language Focus Areas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Phonics and reading.</a:t>
                      </a:r>
                    </a:p>
                    <a:p>
                      <a:r>
                        <a:rPr lang="en-GB" dirty="0"/>
                        <a:t>Some writing on the screen.</a:t>
                      </a:r>
                    </a:p>
                    <a:p>
                      <a:r>
                        <a:rPr lang="en-GB" dirty="0"/>
                        <a:t>Some vocabulary.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8896414"/>
                  </a:ext>
                </a:extLst>
              </a:tr>
              <a:tr h="1540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/>
                        <a:t>Jolly Phonics is a structured system for learning phonics and hence early reading, developed in the UK. It is the system used at our school.</a:t>
                      </a:r>
                    </a:p>
                    <a:p>
                      <a:r>
                        <a:rPr lang="en-GB" i="0" dirty="0"/>
                        <a:t>The App includes review lessons for the different sounds and for reading words, and review activities and games.</a:t>
                      </a:r>
                    </a:p>
                    <a:p>
                      <a:endParaRPr lang="en-GB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480777"/>
                  </a:ext>
                </a:extLst>
              </a:tr>
              <a:tr h="608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Logistics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Being an App, it can be used flexibly and in your own time. It is free.</a:t>
                      </a:r>
                    </a:p>
                    <a:p>
                      <a:r>
                        <a:rPr lang="en-GB" dirty="0"/>
                        <a:t>This can compliment physical classes involving phonics.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9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F7F78CB-0E86-BC77-ACEB-B03E3A11F7A7}"/>
              </a:ext>
            </a:extLst>
          </p:cNvPr>
          <p:cNvSpPr txBox="1"/>
          <p:nvPr/>
        </p:nvSpPr>
        <p:spPr>
          <a:xfrm>
            <a:off x="342695" y="289859"/>
            <a:ext cx="5136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Jolly Phonics App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D013E-7926-BB49-F39E-D6766E67657A}"/>
              </a:ext>
            </a:extLst>
          </p:cNvPr>
          <p:cNvSpPr txBox="1"/>
          <p:nvPr/>
        </p:nvSpPr>
        <p:spPr>
          <a:xfrm>
            <a:off x="5911968" y="289859"/>
            <a:ext cx="5937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Phonics App</a:t>
            </a:r>
          </a:p>
        </p:txBody>
      </p:sp>
    </p:spTree>
    <p:extLst>
      <p:ext uri="{BB962C8B-B14F-4D97-AF65-F5344CB8AC3E}">
        <p14:creationId xmlns:p14="http://schemas.microsoft.com/office/powerpoint/2010/main" val="83027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0"/>
                <a:lumOff val="100000"/>
              </a:schemeClr>
            </a:gs>
            <a:gs pos="57000">
              <a:schemeClr val="accent2">
                <a:lumMod val="40000"/>
                <a:lumOff val="60000"/>
                <a:alpha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2CE653-417F-09ED-F38D-B0295A320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CB6766-1940-DE7B-B455-3199DBA58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737437"/>
              </p:ext>
            </p:extLst>
          </p:nvPr>
        </p:nvGraphicFramePr>
        <p:xfrm>
          <a:off x="566802" y="1782455"/>
          <a:ext cx="11058395" cy="4422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2685">
                  <a:extLst>
                    <a:ext uri="{9D8B030D-6E8A-4147-A177-3AD203B41FA5}">
                      <a16:colId xmlns:a16="http://schemas.microsoft.com/office/drawing/2014/main" val="1708379765"/>
                    </a:ext>
                  </a:extLst>
                </a:gridCol>
                <a:gridCol w="8275710">
                  <a:extLst>
                    <a:ext uri="{9D8B030D-6E8A-4147-A177-3AD203B41FA5}">
                      <a16:colId xmlns:a16="http://schemas.microsoft.com/office/drawing/2014/main" val="3799622874"/>
                    </a:ext>
                  </a:extLst>
                </a:gridCol>
              </a:tblGrid>
              <a:tr h="1156916">
                <a:tc>
                  <a:txBody>
                    <a:bodyPr/>
                    <a:lstStyle/>
                    <a:p>
                      <a:r>
                        <a:rPr lang="en-GB" sz="2800" b="1" dirty="0"/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Phone App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Apple: </a:t>
                      </a:r>
                      <a:r>
                        <a:rPr lang="en-GB" dirty="0">
                          <a:hlinkClick r:id="rId2"/>
                        </a:rPr>
                        <a:t>https://apps.apple.com/us/app/khan-academy-kids/id1378467217</a:t>
                      </a:r>
                      <a:r>
                        <a:rPr lang="en-GB" dirty="0"/>
                        <a:t> </a:t>
                      </a:r>
                    </a:p>
                    <a:p>
                      <a:r>
                        <a:rPr lang="en-GB" dirty="0"/>
                        <a:t>Android: </a:t>
                      </a:r>
                      <a:r>
                        <a:rPr lang="en-GB" dirty="0">
                          <a:hlinkClick r:id="rId3"/>
                        </a:rPr>
                        <a:t>https://khan-academy-kids.en.uptodown.com/android#google_vignette</a:t>
                      </a:r>
                      <a:r>
                        <a:rPr lang="en-GB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6696905"/>
                  </a:ext>
                </a:extLst>
              </a:tr>
              <a:tr h="961999">
                <a:tc>
                  <a:txBody>
                    <a:bodyPr/>
                    <a:lstStyle/>
                    <a:p>
                      <a:r>
                        <a:rPr lang="en-GB" sz="2800" b="1" dirty="0"/>
                        <a:t>Language Focus Areas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Listening.</a:t>
                      </a:r>
                    </a:p>
                    <a:p>
                      <a:r>
                        <a:rPr lang="en-GB" dirty="0"/>
                        <a:t>Reading and math (in English).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8896414"/>
                  </a:ext>
                </a:extLst>
              </a:tr>
              <a:tr h="1540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/>
                        <a:t>Khan Academy Kids is a general educational App.</a:t>
                      </a:r>
                    </a:p>
                    <a:p>
                      <a:r>
                        <a:rPr lang="en-GB" i="0" dirty="0"/>
                        <a:t>Students can practice their early reading and math skills through fun games and activities and lessons.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480777"/>
                  </a:ext>
                </a:extLst>
              </a:tr>
              <a:tr h="608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Logistics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Being an App, it can be used flexibly and in your own time.</a:t>
                      </a:r>
                    </a:p>
                    <a:p>
                      <a:r>
                        <a:rPr lang="en-GB" dirty="0"/>
                        <a:t>It is free.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9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F91564-19DA-988F-26DC-A764FCB33F73}"/>
              </a:ext>
            </a:extLst>
          </p:cNvPr>
          <p:cNvSpPr txBox="1"/>
          <p:nvPr/>
        </p:nvSpPr>
        <p:spPr>
          <a:xfrm>
            <a:off x="0" y="174693"/>
            <a:ext cx="603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Khan Academy Kids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D238A-8C47-6959-3227-7F9BB5EB86CA}"/>
              </a:ext>
            </a:extLst>
          </p:cNvPr>
          <p:cNvSpPr txBox="1"/>
          <p:nvPr/>
        </p:nvSpPr>
        <p:spPr>
          <a:xfrm>
            <a:off x="5902029" y="0"/>
            <a:ext cx="5937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Learning App in English</a:t>
            </a:r>
          </a:p>
        </p:txBody>
      </p:sp>
    </p:spTree>
    <p:extLst>
      <p:ext uri="{BB962C8B-B14F-4D97-AF65-F5344CB8AC3E}">
        <p14:creationId xmlns:p14="http://schemas.microsoft.com/office/powerpoint/2010/main" val="164719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0"/>
                <a:lumOff val="100000"/>
              </a:schemeClr>
            </a:gs>
            <a:gs pos="57000">
              <a:schemeClr val="accent2">
                <a:lumMod val="40000"/>
                <a:lumOff val="60000"/>
                <a:alpha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9A61A-5943-C0D7-B6F0-8C6876039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EE5C7F-DCE0-8B55-0F1C-796F8E4F7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651606"/>
              </p:ext>
            </p:extLst>
          </p:nvPr>
        </p:nvGraphicFramePr>
        <p:xfrm>
          <a:off x="566802" y="1782455"/>
          <a:ext cx="11058395" cy="4574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9316">
                  <a:extLst>
                    <a:ext uri="{9D8B030D-6E8A-4147-A177-3AD203B41FA5}">
                      <a16:colId xmlns:a16="http://schemas.microsoft.com/office/drawing/2014/main" val="1708379765"/>
                    </a:ext>
                  </a:extLst>
                </a:gridCol>
                <a:gridCol w="7979079">
                  <a:extLst>
                    <a:ext uri="{9D8B030D-6E8A-4147-A177-3AD203B41FA5}">
                      <a16:colId xmlns:a16="http://schemas.microsoft.com/office/drawing/2014/main" val="3799622874"/>
                    </a:ext>
                  </a:extLst>
                </a:gridCol>
              </a:tblGrid>
              <a:tr h="1156916">
                <a:tc>
                  <a:txBody>
                    <a:bodyPr/>
                    <a:lstStyle/>
                    <a:p>
                      <a:r>
                        <a:rPr lang="en-GB" sz="2800" b="1" dirty="0"/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Website Link</a:t>
                      </a:r>
                    </a:p>
                    <a:p>
                      <a:r>
                        <a:rPr lang="en-GB" dirty="0">
                          <a:hlinkClick r:id="rId2"/>
                        </a:rPr>
                        <a:t>https://www.getepic.com/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6696905"/>
                  </a:ext>
                </a:extLst>
              </a:tr>
              <a:tr h="961999">
                <a:tc>
                  <a:txBody>
                    <a:bodyPr/>
                    <a:lstStyle/>
                    <a:p>
                      <a:r>
                        <a:rPr lang="en-GB" sz="2800" b="1" dirty="0"/>
                        <a:t>Language Focus Areas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Listening comprehension.</a:t>
                      </a:r>
                    </a:p>
                    <a:p>
                      <a:r>
                        <a:rPr lang="en-GB" dirty="0"/>
                        <a:t>Reading.</a:t>
                      </a:r>
                    </a:p>
                    <a:p>
                      <a:r>
                        <a:rPr lang="en-GB" dirty="0"/>
                        <a:t>Vocabulary and authentic language use development.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8896414"/>
                  </a:ext>
                </a:extLst>
              </a:tr>
              <a:tr h="1540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/>
                        <a:t>Epic is an online library of books. Books are divided by topic, with a search function. Each book also gives the recommended age. This makes it convenient to use. Some books have an audio which reads the story for you to follow along.</a:t>
                      </a:r>
                    </a:p>
                    <a:p>
                      <a:r>
                        <a:rPr lang="en-GB" i="0" dirty="0"/>
                        <a:t>There are videos and audiobooks as well as books.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480777"/>
                  </a:ext>
                </a:extLst>
              </a:tr>
              <a:tr h="608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Logistics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 an online resource, it can be used in your own time.</a:t>
                      </a:r>
                    </a:p>
                    <a:p>
                      <a:r>
                        <a:rPr lang="en-GB" dirty="0"/>
                        <a:t>Teachers who use the site are able to create class groups and share books with their students. Get in touch with your teacher.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9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595196-1BBB-A53A-F076-8A9929088C88}"/>
              </a:ext>
            </a:extLst>
          </p:cNvPr>
          <p:cNvSpPr txBox="1"/>
          <p:nvPr/>
        </p:nvSpPr>
        <p:spPr>
          <a:xfrm>
            <a:off x="566802" y="307472"/>
            <a:ext cx="2450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87D70-5CED-B679-9DF4-C4871C62F39F}"/>
              </a:ext>
            </a:extLst>
          </p:cNvPr>
          <p:cNvSpPr txBox="1"/>
          <p:nvPr/>
        </p:nvSpPr>
        <p:spPr>
          <a:xfrm>
            <a:off x="4611755" y="307472"/>
            <a:ext cx="618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Books Website and APP</a:t>
            </a:r>
          </a:p>
        </p:txBody>
      </p:sp>
    </p:spTree>
    <p:extLst>
      <p:ext uri="{BB962C8B-B14F-4D97-AF65-F5344CB8AC3E}">
        <p14:creationId xmlns:p14="http://schemas.microsoft.com/office/powerpoint/2010/main" val="85406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0"/>
                <a:lumOff val="100000"/>
              </a:schemeClr>
            </a:gs>
            <a:gs pos="57000">
              <a:schemeClr val="accent2">
                <a:lumMod val="40000"/>
                <a:lumOff val="60000"/>
                <a:alpha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FCD64D-06C9-31A6-2D87-037BAAC80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8326FE-7FDE-95EA-535D-695067F88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491272"/>
              </p:ext>
            </p:extLst>
          </p:nvPr>
        </p:nvGraphicFramePr>
        <p:xfrm>
          <a:off x="477350" y="1166229"/>
          <a:ext cx="11058395" cy="5595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9316">
                  <a:extLst>
                    <a:ext uri="{9D8B030D-6E8A-4147-A177-3AD203B41FA5}">
                      <a16:colId xmlns:a16="http://schemas.microsoft.com/office/drawing/2014/main" val="1708379765"/>
                    </a:ext>
                  </a:extLst>
                </a:gridCol>
                <a:gridCol w="7979079">
                  <a:extLst>
                    <a:ext uri="{9D8B030D-6E8A-4147-A177-3AD203B41FA5}">
                      <a16:colId xmlns:a16="http://schemas.microsoft.com/office/drawing/2014/main" val="3799622874"/>
                    </a:ext>
                  </a:extLst>
                </a:gridCol>
              </a:tblGrid>
              <a:tr h="2424810">
                <a:tc>
                  <a:txBody>
                    <a:bodyPr/>
                    <a:lstStyle/>
                    <a:p>
                      <a:r>
                        <a:rPr lang="en-GB" sz="2800" b="1" dirty="0"/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Free English learning videos and songs can be found on BiliBili.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Wow English.  (One set of videos is shown below. Others can be found from searching): </a:t>
                      </a:r>
                      <a:r>
                        <a:rPr lang="en-GB" sz="1400" dirty="0">
                          <a:hlinkClick r:id="rId2"/>
                        </a:rPr>
                        <a:t>https://www.bilibili.com/video/BV1ExVwznENB/?spm_id_from=333.337.search-card.all.click</a:t>
                      </a:r>
                      <a:endParaRPr lang="en-GB" sz="1400" dirty="0"/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Little Fox. (One set of videos – ‘Bird and Kip’ is shown below. Others can be found from searching): </a:t>
                      </a:r>
                    </a:p>
                    <a:p>
                      <a:r>
                        <a:rPr lang="en-GB" sz="1400" dirty="0">
                          <a:hlinkClick r:id="rId3"/>
                        </a:rPr>
                        <a:t>https://www.bilibili.com/video/BV1j8VPzxEwn/?spm_id_from=333.337.search-card.all.click</a:t>
                      </a:r>
                      <a:endParaRPr lang="en-GB" sz="1400" dirty="0"/>
                    </a:p>
                    <a:p>
                      <a:endParaRPr lang="en-GB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Super Simple Songs. (One set of videos is shown below. Others can be found from searching): </a:t>
                      </a:r>
                    </a:p>
                    <a:p>
                      <a:r>
                        <a:rPr lang="en-GB" sz="1400" dirty="0">
                          <a:hlinkClick r:id="rId4"/>
                        </a:rPr>
                        <a:t>https://www.bilibili.com/video/BV1aJZrYWEpL/?spm_id_from=333.337.search-card.all.click</a:t>
                      </a:r>
                      <a:r>
                        <a:rPr lang="en-GB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6696905"/>
                  </a:ext>
                </a:extLst>
              </a:tr>
              <a:tr h="933305">
                <a:tc>
                  <a:txBody>
                    <a:bodyPr/>
                    <a:lstStyle/>
                    <a:p>
                      <a:r>
                        <a:rPr lang="en-GB" sz="2800" b="1" dirty="0"/>
                        <a:t>Language Focus Areas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Listening comprehension, which supports overall language development.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8896414"/>
                  </a:ext>
                </a:extLst>
              </a:tr>
              <a:tr h="1494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/>
                        <a:t>Wow English is video style ESL practice, with a native speaker introducing sentences and words while acting out real life situations.</a:t>
                      </a:r>
                    </a:p>
                    <a:p>
                      <a:r>
                        <a:rPr lang="en-GB" i="0" dirty="0"/>
                        <a:t>Little Fox has English stories and songs.</a:t>
                      </a:r>
                    </a:p>
                    <a:p>
                      <a:r>
                        <a:rPr lang="en-GB" i="0" dirty="0"/>
                        <a:t>Super Simple Songs uses songs to introduce vocabulary and sentences.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480777"/>
                  </a:ext>
                </a:extLst>
              </a:tr>
              <a:tr h="709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Logistics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 an online resource, it can be used in your own time.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9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D10C4F7-6A88-9BAA-6E38-242CFB6FDCBF}"/>
              </a:ext>
            </a:extLst>
          </p:cNvPr>
          <p:cNvSpPr txBox="1"/>
          <p:nvPr/>
        </p:nvSpPr>
        <p:spPr>
          <a:xfrm>
            <a:off x="387897" y="30415"/>
            <a:ext cx="3359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ESL Videos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77008-16AF-2119-B9A9-A6B75EBCF058}"/>
              </a:ext>
            </a:extLst>
          </p:cNvPr>
          <p:cNvSpPr txBox="1"/>
          <p:nvPr/>
        </p:nvSpPr>
        <p:spPr>
          <a:xfrm>
            <a:off x="5565913" y="0"/>
            <a:ext cx="5378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Videos and Songs</a:t>
            </a:r>
          </a:p>
        </p:txBody>
      </p:sp>
    </p:spTree>
    <p:extLst>
      <p:ext uri="{BB962C8B-B14F-4D97-AF65-F5344CB8AC3E}">
        <p14:creationId xmlns:p14="http://schemas.microsoft.com/office/powerpoint/2010/main" val="323185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0"/>
                <a:lumOff val="100000"/>
              </a:schemeClr>
            </a:gs>
            <a:gs pos="57000">
              <a:schemeClr val="accent2">
                <a:lumMod val="40000"/>
                <a:lumOff val="60000"/>
                <a:alpha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8AE70F-69B9-EA23-091E-48595344E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0606EE-C2D1-1F6B-2BA1-DE3D7A260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185292"/>
              </p:ext>
            </p:extLst>
          </p:nvPr>
        </p:nvGraphicFramePr>
        <p:xfrm>
          <a:off x="477350" y="1166229"/>
          <a:ext cx="11058395" cy="49694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9316">
                  <a:extLst>
                    <a:ext uri="{9D8B030D-6E8A-4147-A177-3AD203B41FA5}">
                      <a16:colId xmlns:a16="http://schemas.microsoft.com/office/drawing/2014/main" val="1708379765"/>
                    </a:ext>
                  </a:extLst>
                </a:gridCol>
                <a:gridCol w="7979079">
                  <a:extLst>
                    <a:ext uri="{9D8B030D-6E8A-4147-A177-3AD203B41FA5}">
                      <a16:colId xmlns:a16="http://schemas.microsoft.com/office/drawing/2014/main" val="3799622874"/>
                    </a:ext>
                  </a:extLst>
                </a:gridCol>
              </a:tblGrid>
              <a:tr h="1706180">
                <a:tc>
                  <a:txBody>
                    <a:bodyPr/>
                    <a:lstStyle/>
                    <a:p>
                      <a:r>
                        <a:rPr lang="en-GB" sz="2800" b="1" dirty="0"/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Videos can be found for three on BiliBili. 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 err="1"/>
                        <a:t>Alphablocks</a:t>
                      </a:r>
                      <a:r>
                        <a:rPr lang="en-GB" sz="1400" dirty="0"/>
                        <a:t>: </a:t>
                      </a:r>
                      <a:r>
                        <a:rPr lang="en-GB" sz="1400" dirty="0">
                          <a:hlinkClick r:id="rId2"/>
                        </a:rPr>
                        <a:t>https://www.bilibili.com/video/BV1D9cdeME75/?spm_id_from=333.337.search-card.all.click</a:t>
                      </a:r>
                      <a:endParaRPr lang="en-GB" sz="1400" dirty="0"/>
                    </a:p>
                    <a:p>
                      <a:endParaRPr lang="en-GB" sz="1400" dirty="0"/>
                    </a:p>
                    <a:p>
                      <a:r>
                        <a:rPr lang="en-GB" sz="1400" dirty="0" err="1"/>
                        <a:t>Numberblocks</a:t>
                      </a:r>
                      <a:r>
                        <a:rPr lang="en-GB" sz="1400" dirty="0"/>
                        <a:t>: </a:t>
                      </a:r>
                      <a:r>
                        <a:rPr lang="en-GB" sz="1400" dirty="0">
                          <a:hlinkClick r:id="rId3"/>
                        </a:rPr>
                        <a:t>https://www.bilibili.com/video/BV18oZUYGEXh/?spm_id_from=333.337.search-card.all.click</a:t>
                      </a:r>
                      <a:endParaRPr lang="en-GB" sz="1400" dirty="0"/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6696905"/>
                  </a:ext>
                </a:extLst>
              </a:tr>
              <a:tr h="933305">
                <a:tc>
                  <a:txBody>
                    <a:bodyPr/>
                    <a:lstStyle/>
                    <a:p>
                      <a:r>
                        <a:rPr lang="en-GB" sz="2800" b="1" dirty="0"/>
                        <a:t>Language Focus Areas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Listening comprehension.</a:t>
                      </a:r>
                    </a:p>
                    <a:p>
                      <a:r>
                        <a:rPr lang="en-GB" dirty="0"/>
                        <a:t>Phonics and early reading.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8896414"/>
                  </a:ext>
                </a:extLst>
              </a:tr>
              <a:tr h="1494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 err="1"/>
                        <a:t>Alphablocks</a:t>
                      </a:r>
                      <a:r>
                        <a:rPr lang="en-GB" i="0" dirty="0"/>
                        <a:t> involves stories in which letters are the characters. It supports early phonics and reading, as well as English comprehension for following the videos.</a:t>
                      </a:r>
                    </a:p>
                    <a:p>
                      <a:r>
                        <a:rPr lang="en-GB" i="0" dirty="0" err="1"/>
                        <a:t>Numberblocks</a:t>
                      </a:r>
                      <a:r>
                        <a:rPr lang="en-GB" i="0" dirty="0"/>
                        <a:t> is the same, but for numbers and </a:t>
                      </a:r>
                      <a:r>
                        <a:rPr lang="en-GB" i="0" dirty="0" err="1"/>
                        <a:t>arithmetics</a:t>
                      </a:r>
                      <a:r>
                        <a:rPr lang="en-GB" i="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480777"/>
                  </a:ext>
                </a:extLst>
              </a:tr>
              <a:tr h="709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Logistics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 an online resource, it can be used in your own time.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9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D02A949-F9C7-9E27-5769-D8D2259555A2}"/>
              </a:ext>
            </a:extLst>
          </p:cNvPr>
          <p:cNvSpPr txBox="1"/>
          <p:nvPr/>
        </p:nvSpPr>
        <p:spPr>
          <a:xfrm>
            <a:off x="-486747" y="114731"/>
            <a:ext cx="889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Alphablocks</a:t>
            </a:r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Numberblocks</a:t>
            </a:r>
            <a:endParaRPr lang="en-GB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67426-1AEF-BCAE-CEE8-016C1C4F9F6B}"/>
              </a:ext>
            </a:extLst>
          </p:cNvPr>
          <p:cNvSpPr txBox="1"/>
          <p:nvPr/>
        </p:nvSpPr>
        <p:spPr>
          <a:xfrm>
            <a:off x="7017026" y="16627"/>
            <a:ext cx="5378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Videos</a:t>
            </a:r>
          </a:p>
        </p:txBody>
      </p:sp>
    </p:spTree>
    <p:extLst>
      <p:ext uri="{BB962C8B-B14F-4D97-AF65-F5344CB8AC3E}">
        <p14:creationId xmlns:p14="http://schemas.microsoft.com/office/powerpoint/2010/main" val="802685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1555</Words>
  <Application>Microsoft Office PowerPoint</Application>
  <PresentationFormat>Widescreen</PresentationFormat>
  <Paragraphs>188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Joel Pope</dc:creator>
  <cp:lastModifiedBy>Joel Pope</cp:lastModifiedBy>
  <cp:revision>13</cp:revision>
  <dcterms:created xsi:type="dcterms:W3CDTF">2025-05-05T06:39:31Z</dcterms:created>
  <dcterms:modified xsi:type="dcterms:W3CDTF">2025-05-06T15:57:13Z</dcterms:modified>
</cp:coreProperties>
</file>